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5"/>
  </p:notesMasterIdLst>
  <p:sldIdLst>
    <p:sldId id="283" r:id="rId2"/>
    <p:sldId id="277" r:id="rId3"/>
    <p:sldId id="305" r:id="rId4"/>
    <p:sldId id="282" r:id="rId5"/>
    <p:sldId id="308" r:id="rId6"/>
    <p:sldId id="264" r:id="rId7"/>
    <p:sldId id="306" r:id="rId8"/>
    <p:sldId id="284" r:id="rId9"/>
    <p:sldId id="293" r:id="rId10"/>
    <p:sldId id="307" r:id="rId11"/>
    <p:sldId id="263" r:id="rId12"/>
    <p:sldId id="309" r:id="rId13"/>
    <p:sldId id="310" r:id="rId14"/>
    <p:sldId id="289" r:id="rId15"/>
    <p:sldId id="300" r:id="rId16"/>
    <p:sldId id="311" r:id="rId17"/>
    <p:sldId id="313" r:id="rId18"/>
    <p:sldId id="312" r:id="rId19"/>
    <p:sldId id="296" r:id="rId20"/>
    <p:sldId id="288" r:id="rId21"/>
    <p:sldId id="314" r:id="rId22"/>
    <p:sldId id="298" r:id="rId23"/>
    <p:sldId id="302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5" roundtripDataSignature="AMtx7mhSaRiTD9uDhGJ3nUfwohnl+c0R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84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5" Type="http://customschemas.google.com/relationships/presentationmetadata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8369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89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764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6220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3485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6681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574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942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30;p17">
            <a:extLst>
              <a:ext uri="{FF2B5EF4-FFF2-40B4-BE49-F238E27FC236}">
                <a16:creationId xmlns:a16="http://schemas.microsoft.com/office/drawing/2014/main" id="{A6DFE4EB-C21B-0044-A64A-B976F750027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5;p7">
            <a:extLst>
              <a:ext uri="{FF2B5EF4-FFF2-40B4-BE49-F238E27FC236}">
                <a16:creationId xmlns:a16="http://schemas.microsoft.com/office/drawing/2014/main" id="{C1FA7C40-A5CF-024C-8FE8-5396C6906587}"/>
              </a:ext>
            </a:extLst>
          </p:cNvPr>
          <p:cNvSpPr/>
          <p:nvPr/>
        </p:nvSpPr>
        <p:spPr>
          <a:xfrm rot="10800000" flipH="1">
            <a:off x="-1" y="816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4284"/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249122D5-F0B6-6948-B395-9DF02DCB4E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8164"/>
            <a:ext cx="12192000" cy="6858000"/>
          </a:xfrm>
          <a:prstGeom prst="rect">
            <a:avLst/>
          </a:prstGeom>
        </p:spPr>
      </p:pic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6EE6B1E5-9B9E-FD48-9F48-627803FDB7F5}"/>
              </a:ext>
            </a:extLst>
          </p:cNvPr>
          <p:cNvSpPr txBox="1"/>
          <p:nvPr/>
        </p:nvSpPr>
        <p:spPr>
          <a:xfrm>
            <a:off x="1134035" y="2553964"/>
            <a:ext cx="9923929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Seeing-Eye Hat</a:t>
            </a:r>
            <a:endParaRPr sz="4500" dirty="0">
              <a:latin typeface="+mn-lt"/>
            </a:endParaRPr>
          </a:p>
          <a:p>
            <a:pPr lvl="0" algn="ctr">
              <a:spcBef>
                <a:spcPts val="600"/>
              </a:spcBef>
            </a:pPr>
            <a:r>
              <a:rPr lang="en-US" sz="2500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Electrical &amp; Computer Engineering</a:t>
            </a:r>
          </a:p>
          <a:p>
            <a:pPr lvl="0" algn="ctr">
              <a:spcBef>
                <a:spcPts val="600"/>
              </a:spcBef>
            </a:pPr>
            <a:endParaRPr lang="en-US" sz="1800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600"/>
              </a:spcBef>
            </a:pPr>
            <a:r>
              <a:rPr lang="en-US" sz="1800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Mitchell Gilmer, Matthew Esses, Shreya Venkat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BAA0E1-3AE3-CC42-A2EA-C66D0BE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007" y="852965"/>
            <a:ext cx="2909982" cy="754082"/>
          </a:xfrm>
          <a:prstGeom prst="rect">
            <a:avLst/>
          </a:prstGeom>
        </p:spPr>
      </p:pic>
      <p:sp>
        <p:nvSpPr>
          <p:cNvPr id="6" name="Google Shape;98;p1">
            <a:extLst>
              <a:ext uri="{FF2B5EF4-FFF2-40B4-BE49-F238E27FC236}">
                <a16:creationId xmlns:a16="http://schemas.microsoft.com/office/drawing/2014/main" id="{5C6D8374-322F-A84C-B20A-504C6528FDDA}"/>
              </a:ext>
            </a:extLst>
          </p:cNvPr>
          <p:cNvSpPr txBox="1"/>
          <p:nvPr/>
        </p:nvSpPr>
        <p:spPr>
          <a:xfrm>
            <a:off x="3922059" y="5413888"/>
            <a:ext cx="43478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pc="300" dirty="0">
                <a:solidFill>
                  <a:schemeClr val="bg1"/>
                </a:solidFill>
                <a:latin typeface="+mn-lt"/>
                <a:ea typeface="Helvetica Neue Light"/>
                <a:sym typeface="Helvetica Neue Light"/>
              </a:rPr>
              <a:t>4/29/2023</a:t>
            </a:r>
            <a:endParaRPr sz="1800" spc="3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1613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/>
        </p:nvSpPr>
        <p:spPr>
          <a:xfrm>
            <a:off x="583914" y="5464730"/>
            <a:ext cx="11024170" cy="65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</a:pPr>
            <a:r>
              <a:rPr lang="en-US" sz="1600" dirty="0">
                <a:latin typeface="+mn-lt"/>
              </a:rPr>
              <a:t>Excerpt from the verification tables for the Control and Sensing Units</a:t>
            </a:r>
            <a:endParaRPr sz="1600" dirty="0">
              <a:latin typeface="+mn-lt"/>
            </a:endParaRP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LiDAR Verification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Google Shape;100;p1">
            <a:extLst>
              <a:ext uri="{FF2B5EF4-FFF2-40B4-BE49-F238E27FC236}">
                <a16:creationId xmlns:a16="http://schemas.microsoft.com/office/drawing/2014/main" id="{AC844609-CFC1-CC48-88D3-321A0E2CF25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62D78F0-C135-7B93-7026-1732FED9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100" y="10962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EE1B5E-77D9-2713-191C-8172CC637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421943"/>
              </p:ext>
            </p:extLst>
          </p:nvPr>
        </p:nvGraphicFramePr>
        <p:xfrm>
          <a:off x="2031999" y="1338138"/>
          <a:ext cx="8127999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441767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2676219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75900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31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+mj-lt"/>
                        <a:buAutoNum type="arabicPeriod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control unit must be able to read and process distance data from the LiDAR sensor within a 10% margin of error.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1500"/>
                        </a:spcAft>
                        <a:buFont typeface="+mj-lt"/>
                        <a:buAutoNum type="arabicPeriod" startAt="2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LiDAR sensor should be able to detect walls within 2 meters. 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Stationary Measurement Tolerance Test: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Using a meter stick, position the LiDAR at a known distance away form a wall or otherwise flat large surface. Use the serial terminal to read the measured distance.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Measuring wall distances: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actual - 200 cm, lidar - 207 cm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actual - 150 cm, lidar - 154 cm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actual - 102 cm, lidar - 109 cm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actual - 70 cm, lidar - 72 cm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actual - 50 cm, lidar - 49 cm 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actual - 30 cm, lidar - 33 cm</a:t>
                      </a:r>
                      <a:endParaRPr lang="en-US" dirty="0">
                        <a:effectLst/>
                        <a:highlight>
                          <a:srgbClr val="B6D7A8"/>
                        </a:highlight>
                      </a:endParaRPr>
                    </a:p>
                  </a:txBody>
                  <a:tcPr marL="53340" marR="53340" marT="53340" marB="5334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110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7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/>
        </p:nvSpPr>
        <p:spPr>
          <a:xfrm>
            <a:off x="8494005" y="474722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10" y="1334279"/>
            <a:ext cx="638788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How to track the motor?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 dirty="0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Hall Effect Sensor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5426478-82D9-AE45-8683-F1ABAAFCD51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7171F-11E4-4386-F2FD-D80DA95B4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340" y="1278885"/>
            <a:ext cx="1920991" cy="1909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90F66-68F8-C5DB-B1C3-938307016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3786" y="1200986"/>
            <a:ext cx="1909384" cy="19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15F4A4-AFC8-1B06-2CA5-B353EB280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7864" y="3323539"/>
            <a:ext cx="3035465" cy="30170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/>
        </p:nvSpPr>
        <p:spPr>
          <a:xfrm>
            <a:off x="8494005" y="474722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10" y="1334279"/>
            <a:ext cx="638788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Stepper VS Brushless Motor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 dirty="0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Scanning Mechanism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5426478-82D9-AE45-8683-F1ABAAFCD51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C1F52-F146-43D4-65E8-A871BD8EA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694" y="1637717"/>
            <a:ext cx="4999153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67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/>
        </p:nvSpPr>
        <p:spPr>
          <a:xfrm>
            <a:off x="8494005" y="474722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10" y="1334279"/>
            <a:ext cx="638788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Unable to Program the STM32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 dirty="0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Control Unit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5426478-82D9-AE45-8683-F1ABAAFCD51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E97386-42EA-1E58-8609-9D857B06F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633" y="1096234"/>
            <a:ext cx="5006774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ark&#10;&#10;Description automatically generated">
            <a:extLst>
              <a:ext uri="{FF2B5EF4-FFF2-40B4-BE49-F238E27FC236}">
                <a16:creationId xmlns:a16="http://schemas.microsoft.com/office/drawing/2014/main" id="{5D80DA1D-795C-1B41-BF57-2F9F0A74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145;p7">
            <a:extLst>
              <a:ext uri="{FF2B5EF4-FFF2-40B4-BE49-F238E27FC236}">
                <a16:creationId xmlns:a16="http://schemas.microsoft.com/office/drawing/2014/main" id="{E0429B1A-D43C-9246-BC60-288E29B4499A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7;p2">
            <a:extLst>
              <a:ext uri="{FF2B5EF4-FFF2-40B4-BE49-F238E27FC236}">
                <a16:creationId xmlns:a16="http://schemas.microsoft.com/office/drawing/2014/main" id="{A450A637-C25F-E343-A260-8A47ADB79972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Power System</a:t>
            </a:r>
            <a:endParaRPr dirty="0">
              <a:latin typeface="+mn-lt"/>
            </a:endParaRPr>
          </a:p>
        </p:txBody>
      </p:sp>
      <p:sp>
        <p:nvSpPr>
          <p:cNvPr id="7" name="Google Shape;108;p2">
            <a:extLst>
              <a:ext uri="{FF2B5EF4-FFF2-40B4-BE49-F238E27FC236}">
                <a16:creationId xmlns:a16="http://schemas.microsoft.com/office/drawing/2014/main" id="{68FB26AE-5991-1B4D-A0AD-29C32A097242}"/>
              </a:ext>
            </a:extLst>
          </p:cNvPr>
          <p:cNvSpPr txBox="1"/>
          <p:nvPr/>
        </p:nvSpPr>
        <p:spPr>
          <a:xfrm>
            <a:off x="1441528" y="3232230"/>
            <a:ext cx="930894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A Lesson in Over-Engineering 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179F628-5193-5E4E-9158-3B9E1C263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5231AC56-82D9-A74A-A961-03F95233489F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E51D5930-73EA-F54A-AEA8-698B09E25C2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BD5DB81-C086-0540-BEB7-9FC1275262EE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062089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638B2800-8B79-234E-BFD5-22550A52D24A}"/>
              </a:ext>
            </a:extLst>
          </p:cNvPr>
          <p:cNvSpPr/>
          <p:nvPr/>
        </p:nvSpPr>
        <p:spPr>
          <a:xfrm rot="10800000" flipH="1">
            <a:off x="0" y="0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2A13A10-2431-6E45-A058-9E5C45FC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BBE9BB46-F9ED-D84D-B490-F963558A87AB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F960B0A-42DC-914F-B0C9-3D56218F123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E3C16-34F4-0E56-BA67-D2AAC8D7A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80" y="1815076"/>
            <a:ext cx="8705439" cy="384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38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638B2800-8B79-234E-BFD5-22550A52D24A}"/>
              </a:ext>
            </a:extLst>
          </p:cNvPr>
          <p:cNvSpPr/>
          <p:nvPr/>
        </p:nvSpPr>
        <p:spPr>
          <a:xfrm rot="10800000" flipH="1">
            <a:off x="0" y="0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2A13A10-2431-6E45-A058-9E5C45FC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BBE9BB46-F9ED-D84D-B490-F963558A87AB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F960B0A-42DC-914F-B0C9-3D56218F123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58ED750-984B-6F8C-7C04-EF2CFA07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319" y="1585913"/>
            <a:ext cx="7795362" cy="402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576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638B2800-8B79-234E-BFD5-22550A52D24A}"/>
              </a:ext>
            </a:extLst>
          </p:cNvPr>
          <p:cNvSpPr/>
          <p:nvPr/>
        </p:nvSpPr>
        <p:spPr>
          <a:xfrm rot="10800000" flipH="1">
            <a:off x="0" y="0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2A13A10-2431-6E45-A058-9E5C45FC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BBE9BB46-F9ED-D84D-B490-F963558A87AB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F960B0A-42DC-914F-B0C9-3D56218F123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BAD8E9-D131-A4C6-000A-D33E68BA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854" y="910371"/>
            <a:ext cx="4976291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20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638B2800-8B79-234E-BFD5-22550A52D24A}"/>
              </a:ext>
            </a:extLst>
          </p:cNvPr>
          <p:cNvSpPr/>
          <p:nvPr/>
        </p:nvSpPr>
        <p:spPr>
          <a:xfrm rot="10800000" flipH="1">
            <a:off x="0" y="0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2A13A10-2431-6E45-A058-9E5C45FC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BBE9BB46-F9ED-D84D-B490-F963558A87AB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F960B0A-42DC-914F-B0C9-3D56218F123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23368CA-43C5-94C1-2FC7-09D3DC5A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87" y="868680"/>
            <a:ext cx="3743226" cy="505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60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8;p7">
            <a:extLst>
              <a:ext uri="{FF2B5EF4-FFF2-40B4-BE49-F238E27FC236}">
                <a16:creationId xmlns:a16="http://schemas.microsoft.com/office/drawing/2014/main" id="{CB58E561-E0C5-A94B-B3E5-86F44D0451C8}"/>
              </a:ext>
            </a:extLst>
          </p:cNvPr>
          <p:cNvSpPr/>
          <p:nvPr/>
        </p:nvSpPr>
        <p:spPr>
          <a:xfrm>
            <a:off x="475566" y="1263717"/>
            <a:ext cx="4356660" cy="23156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49;p7">
            <a:extLst>
              <a:ext uri="{FF2B5EF4-FFF2-40B4-BE49-F238E27FC236}">
                <a16:creationId xmlns:a16="http://schemas.microsoft.com/office/drawing/2014/main" id="{01741CE7-6F04-DC47-9558-285DF0B47201}"/>
              </a:ext>
            </a:extLst>
          </p:cNvPr>
          <p:cNvSpPr txBox="1"/>
          <p:nvPr/>
        </p:nvSpPr>
        <p:spPr>
          <a:xfrm>
            <a:off x="1494115" y="2239572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4" name="Google Shape;150;p7">
            <a:extLst>
              <a:ext uri="{FF2B5EF4-FFF2-40B4-BE49-F238E27FC236}">
                <a16:creationId xmlns:a16="http://schemas.microsoft.com/office/drawing/2014/main" id="{ED15FFAB-CB3E-DB4F-A235-79EAD3C49663}"/>
              </a:ext>
            </a:extLst>
          </p:cNvPr>
          <p:cNvSpPr/>
          <p:nvPr/>
        </p:nvSpPr>
        <p:spPr>
          <a:xfrm>
            <a:off x="475566" y="3774068"/>
            <a:ext cx="4356660" cy="23156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1;p7">
            <a:extLst>
              <a:ext uri="{FF2B5EF4-FFF2-40B4-BE49-F238E27FC236}">
                <a16:creationId xmlns:a16="http://schemas.microsoft.com/office/drawing/2014/main" id="{767E5E1A-F673-9F4D-8D50-4137024C4DCC}"/>
              </a:ext>
            </a:extLst>
          </p:cNvPr>
          <p:cNvSpPr txBox="1"/>
          <p:nvPr/>
        </p:nvSpPr>
        <p:spPr>
          <a:xfrm>
            <a:off x="1494115" y="474722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6" name="Google Shape;147;p7">
            <a:extLst>
              <a:ext uri="{FF2B5EF4-FFF2-40B4-BE49-F238E27FC236}">
                <a16:creationId xmlns:a16="http://schemas.microsoft.com/office/drawing/2014/main" id="{437A156D-2491-BC45-8821-E6E91300B5E7}"/>
              </a:ext>
            </a:extLst>
          </p:cNvPr>
          <p:cNvSpPr txBox="1">
            <a:spLocks/>
          </p:cNvSpPr>
          <p:nvPr/>
        </p:nvSpPr>
        <p:spPr>
          <a:xfrm>
            <a:off x="5122548" y="1334279"/>
            <a:ext cx="668646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Over-Engineering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indent="-285750"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The original design was needlessly overcomplicated</a:t>
            </a:r>
          </a:p>
          <a:p>
            <a:pPr lvl="3"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lvl="3" indent="-285750"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Tunnel-vision on a design is going to be something to consider professionally</a:t>
            </a:r>
          </a:p>
          <a:p>
            <a:pPr lvl="3"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lvl="3" indent="-285750"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 single buck converter for 7.4 V to 5 V and a linear  regulator for 5 V to 3.3 V would have worked better</a:t>
            </a:r>
          </a:p>
          <a:p>
            <a:pPr lvl="3"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lvl="3" indent="-285750"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The power system was designed for a higher current requirement than was eventually needed. Linear Regulators alone would have worked for the final model. Components were removed too late in the process to order a new PCB.</a:t>
            </a:r>
          </a:p>
          <a:p>
            <a:pPr lvl="3"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lvl="3" indent="-285750">
              <a:buSzPts val="2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Multiple linear regulators in parallel may also have been a better design</a:t>
            </a:r>
          </a:p>
          <a:p>
            <a:pPr marL="285750" lvl="3" indent="-285750">
              <a:buSzPts val="2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7" name="Google Shape;145;p7">
            <a:extLst>
              <a:ext uri="{FF2B5EF4-FFF2-40B4-BE49-F238E27FC236}">
                <a16:creationId xmlns:a16="http://schemas.microsoft.com/office/drawing/2014/main" id="{97141C35-034B-BD48-9DBA-A6DC36FAC02E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D354894F-4210-BB43-BDC6-416661DF59D1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4AFACD53-5077-234E-905A-D4B3CFE823D1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1832F9A-ADFA-F649-A8F1-4BD8703AA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A2F7F1E2-9263-0A49-A3FB-1F9BB33F0DAF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Re-designing the power system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B4E36F0B-D2B8-A946-949D-489514D6481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1957060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Visual impairments make independent navigation of surroundings difficult</a:t>
            </a:r>
            <a:endParaRPr lang="en-US" sz="3200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Issues with other solutions:</a:t>
            </a:r>
            <a:endParaRPr lang="en-US" sz="3200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Canes cannot detect objects further than a meter out</a:t>
            </a:r>
            <a:endParaRPr lang="en-US" sz="3200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Dogs can get easily distracted by surroundings, even with training.</a:t>
            </a:r>
            <a:b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</a:br>
            <a:br>
              <a:rPr lang="en-US" b="0" dirty="0">
                <a:effectLst/>
              </a:rPr>
            </a:br>
            <a:endParaRPr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Problem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2582C0C7-CB7D-9745-A567-B540D621135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492365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arge building with a fountain in front of it&#10;&#10;Description automatically generated with low confidence">
            <a:extLst>
              <a:ext uri="{FF2B5EF4-FFF2-40B4-BE49-F238E27FC236}">
                <a16:creationId xmlns:a16="http://schemas.microsoft.com/office/drawing/2014/main" id="{C011D8FB-BF69-A74E-A497-9A2AF301F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EEA5CA31-2311-914F-B706-2A6EDB25CC8C}"/>
              </a:ext>
            </a:extLst>
          </p:cNvPr>
          <p:cNvSpPr/>
          <p:nvPr/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7;p2">
            <a:extLst>
              <a:ext uri="{FF2B5EF4-FFF2-40B4-BE49-F238E27FC236}">
                <a16:creationId xmlns:a16="http://schemas.microsoft.com/office/drawing/2014/main" id="{6A0A8215-7C22-B749-B7CF-D6A9E509E59A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Closing Thoughts</a:t>
            </a:r>
            <a:endParaRPr dirty="0">
              <a:latin typeface="+mn-lt"/>
            </a:endParaRPr>
          </a:p>
        </p:txBody>
      </p:sp>
      <p:sp>
        <p:nvSpPr>
          <p:cNvPr id="7" name="Google Shape;108;p2">
            <a:extLst>
              <a:ext uri="{FF2B5EF4-FFF2-40B4-BE49-F238E27FC236}">
                <a16:creationId xmlns:a16="http://schemas.microsoft.com/office/drawing/2014/main" id="{03887411-9120-F64A-9BE0-1B054254122D}"/>
              </a:ext>
            </a:extLst>
          </p:cNvPr>
          <p:cNvSpPr txBox="1"/>
          <p:nvPr/>
        </p:nvSpPr>
        <p:spPr>
          <a:xfrm>
            <a:off x="1441528" y="3232230"/>
            <a:ext cx="930894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8D8F9A9-EA98-8C41-BF78-A43F97B9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2EFC0178-FBDC-3E41-8E8B-47B64863EBC9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1EAA30B2-6818-7C45-BE60-A6F80A161CC0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E0DA814D-A48C-1149-8661-911A0F141370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577727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/>
        </p:nvSpPr>
        <p:spPr>
          <a:xfrm>
            <a:off x="8689948" y="3560164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10" y="1334279"/>
            <a:ext cx="638788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Things We Did Well On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Systems Engineering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Resourcefulness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Dynamically adapting the design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Dedication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Communication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Things to Improve</a:t>
            </a:r>
            <a:endParaRPr lang="en-US" sz="18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SzPts val="30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Early-Stage Project management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Overcomplicating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4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Software VS Hardware Complications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PCB Design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Reflections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5426478-82D9-AE45-8683-F1ABAAFCD51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1889827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5;p7">
            <a:extLst>
              <a:ext uri="{FF2B5EF4-FFF2-40B4-BE49-F238E27FC236}">
                <a16:creationId xmlns:a16="http://schemas.microsoft.com/office/drawing/2014/main" id="{C1E9E323-7FE6-774D-999D-DB456F9813F1}"/>
              </a:ext>
            </a:extLst>
          </p:cNvPr>
          <p:cNvSpPr/>
          <p:nvPr/>
        </p:nvSpPr>
        <p:spPr>
          <a:xfrm rot="10800000" flipH="1">
            <a:off x="0" y="-7696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picture containing building, street&#10;&#10;Description automatically generated">
            <a:extLst>
              <a:ext uri="{FF2B5EF4-FFF2-40B4-BE49-F238E27FC236}">
                <a16:creationId xmlns:a16="http://schemas.microsoft.com/office/drawing/2014/main" id="{AA3AB03C-0390-9F46-9B7C-4C2DAFAF4B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CF7FA76-E2DB-F44D-943F-42CB96E2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47;p7">
            <a:extLst>
              <a:ext uri="{FF2B5EF4-FFF2-40B4-BE49-F238E27FC236}">
                <a16:creationId xmlns:a16="http://schemas.microsoft.com/office/drawing/2014/main" id="{E0413B06-A2E6-C746-8C3D-87E15D354737}"/>
              </a:ext>
            </a:extLst>
          </p:cNvPr>
          <p:cNvSpPr txBox="1">
            <a:spLocks/>
          </p:cNvSpPr>
          <p:nvPr/>
        </p:nvSpPr>
        <p:spPr>
          <a:xfrm>
            <a:off x="376807" y="1334279"/>
            <a:ext cx="1117740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0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(Closing slide option two. Suggestions for last slide)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Summary</a:t>
            </a: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Thank You</a:t>
            </a: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Questions</a:t>
            </a: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Contact Information</a:t>
            </a:r>
          </a:p>
          <a:p>
            <a:pPr>
              <a:buSzPts val="3000"/>
            </a:pP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60F7FEC7-95F3-474E-B097-FC209879264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EA2E381D-85E1-5244-A1AF-09EE86EDAF3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2090935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5;p7">
            <a:extLst>
              <a:ext uri="{FF2B5EF4-FFF2-40B4-BE49-F238E27FC236}">
                <a16:creationId xmlns:a16="http://schemas.microsoft.com/office/drawing/2014/main" id="{8FE8EAD3-2D7F-0846-8465-1E5EC531CB76}"/>
              </a:ext>
            </a:extLst>
          </p:cNvPr>
          <p:cNvSpPr/>
          <p:nvPr/>
        </p:nvSpPr>
        <p:spPr>
          <a:xfrm rot="10800000" flipH="1">
            <a:off x="-1" y="816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4284"/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40BBED40-2928-B047-86D9-C914F64EDE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8164"/>
            <a:ext cx="12192000" cy="685800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3AF0C5-85E3-5442-BD93-F22B807C7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021" y="2252985"/>
            <a:ext cx="7131957" cy="235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67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Hat with 360-degree view</a:t>
            </a:r>
            <a:endParaRPr lang="en-US" sz="3200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LiDAR sensors for wayfinding and dead reckoning</a:t>
            </a:r>
            <a:endParaRPr lang="en-US" sz="3200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Doppler radars for collision detection</a:t>
            </a:r>
            <a:endParaRPr lang="en-US" sz="3200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Can translate environment into spatial data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Vibration motors around the hat will indicate direction of nearest object to user</a:t>
            </a:r>
            <a:endParaRPr lang="en-US" sz="3200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3200" b="1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Solution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2582C0C7-CB7D-9745-A567-B540D621135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1097367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outdoor, building, arch&#10;&#10;Description automatically generated">
            <a:extLst>
              <a:ext uri="{FF2B5EF4-FFF2-40B4-BE49-F238E27FC236}">
                <a16:creationId xmlns:a16="http://schemas.microsoft.com/office/drawing/2014/main" id="{7989FAC8-E123-2748-A311-56EF79874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EC611570-6427-5D45-8164-E02F4D553BA6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7;p2">
            <a:extLst>
              <a:ext uri="{FF2B5EF4-FFF2-40B4-BE49-F238E27FC236}">
                <a16:creationId xmlns:a16="http://schemas.microsoft.com/office/drawing/2014/main" id="{C3C81082-566F-5849-B79D-C311E1639C0A}"/>
              </a:ext>
            </a:extLst>
          </p:cNvPr>
          <p:cNvSpPr txBox="1"/>
          <p:nvPr/>
        </p:nvSpPr>
        <p:spPr>
          <a:xfrm>
            <a:off x="2206906" y="3215311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Design Overview</a:t>
            </a:r>
            <a:endParaRPr dirty="0">
              <a:latin typeface="+mn-lt"/>
            </a:endParaRPr>
          </a:p>
        </p:txBody>
      </p:sp>
      <p:sp>
        <p:nvSpPr>
          <p:cNvPr id="15" name="Google Shape;108;p2">
            <a:extLst>
              <a:ext uri="{FF2B5EF4-FFF2-40B4-BE49-F238E27FC236}">
                <a16:creationId xmlns:a16="http://schemas.microsoft.com/office/drawing/2014/main" id="{72B58A87-FC17-6546-AB9A-EB6C57F6A340}"/>
              </a:ext>
            </a:extLst>
          </p:cNvPr>
          <p:cNvSpPr txBox="1"/>
          <p:nvPr/>
        </p:nvSpPr>
        <p:spPr>
          <a:xfrm>
            <a:off x="1441528" y="3232230"/>
            <a:ext cx="930894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5538FC0-1F24-EA42-955D-73358F3E7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354199C3-792D-4745-97AE-759A8DC3E91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5FC24E51-733A-2645-96EF-D7F19F3B125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833339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/>
        </p:nvSpPr>
        <p:spPr>
          <a:xfrm>
            <a:off x="583914" y="5464730"/>
            <a:ext cx="11024170" cy="65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</a:pPr>
            <a:r>
              <a:rPr lang="en-US" sz="1600" dirty="0">
                <a:latin typeface="+mn-lt"/>
              </a:rPr>
              <a:t>The block diagram submitted alongside our design document</a:t>
            </a:r>
            <a:endParaRPr sz="1600" dirty="0">
              <a:latin typeface="+mn-lt"/>
            </a:endParaRP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Seeing-Eye Hat</a:t>
            </a:r>
          </a:p>
        </p:txBody>
      </p:sp>
      <p:sp>
        <p:nvSpPr>
          <p:cNvPr id="17" name="Google Shape;100;p1">
            <a:extLst>
              <a:ext uri="{FF2B5EF4-FFF2-40B4-BE49-F238E27FC236}">
                <a16:creationId xmlns:a16="http://schemas.microsoft.com/office/drawing/2014/main" id="{AC844609-CFC1-CC48-88D3-321A0E2CF25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C630FE-D03F-087D-DCF2-54F6F97CD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92" y="1594635"/>
            <a:ext cx="4870408" cy="366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A08C89-D207-FC2E-9C8F-C9E3F06C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18" y="1594635"/>
            <a:ext cx="3325251" cy="332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23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/>
          <p:nvPr/>
        </p:nvSpPr>
        <p:spPr>
          <a:xfrm>
            <a:off x="4548417" y="3123892"/>
            <a:ext cx="30951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CHART / GRAPH</a:t>
            </a:r>
            <a:endParaRPr dirty="0">
              <a:latin typeface="+mn-lt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583914" y="5464730"/>
            <a:ext cx="11024170" cy="65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</a:pPr>
            <a:r>
              <a:rPr lang="en-US" sz="1600" dirty="0">
                <a:latin typeface="+mn-lt"/>
              </a:rPr>
              <a:t>The block diagram submitted alongside our design document</a:t>
            </a:r>
            <a:endParaRPr sz="1600" dirty="0">
              <a:latin typeface="+mn-lt"/>
            </a:endParaRP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Original Block Diagram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Google Shape;100;p1">
            <a:extLst>
              <a:ext uri="{FF2B5EF4-FFF2-40B4-BE49-F238E27FC236}">
                <a16:creationId xmlns:a16="http://schemas.microsoft.com/office/drawing/2014/main" id="{AC844609-CFC1-CC48-88D3-321A0E2CF25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01B903-32B9-F2E5-6B46-9B3221A53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747" y="1458134"/>
            <a:ext cx="6522503" cy="370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/>
          <p:nvPr/>
        </p:nvSpPr>
        <p:spPr>
          <a:xfrm>
            <a:off x="4548417" y="3123892"/>
            <a:ext cx="30951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CHART / GRAPH</a:t>
            </a:r>
            <a:endParaRPr dirty="0">
              <a:latin typeface="+mn-lt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583914" y="5464730"/>
            <a:ext cx="11024170" cy="65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</a:pPr>
            <a:r>
              <a:rPr lang="en-US" sz="1600" dirty="0">
                <a:latin typeface="+mn-lt"/>
              </a:rPr>
              <a:t>The diagram submitted alongside the final report</a:t>
            </a:r>
            <a:endParaRPr sz="1600" dirty="0">
              <a:latin typeface="+mn-lt"/>
            </a:endParaRP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Final Block Diagram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Google Shape;100;p1">
            <a:extLst>
              <a:ext uri="{FF2B5EF4-FFF2-40B4-BE49-F238E27FC236}">
                <a16:creationId xmlns:a16="http://schemas.microsoft.com/office/drawing/2014/main" id="{AC844609-CFC1-CC48-88D3-321A0E2CF25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7A91056-9C7A-CD95-07C3-528F50D3F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03" y="1342444"/>
            <a:ext cx="6700352" cy="380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854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sky, outdoor, dark&#10;&#10;Description automatically generated">
            <a:extLst>
              <a:ext uri="{FF2B5EF4-FFF2-40B4-BE49-F238E27FC236}">
                <a16:creationId xmlns:a16="http://schemas.microsoft.com/office/drawing/2014/main" id="{5DAA1493-2FB5-2344-8A9A-E273AD71C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062CE0D5-1B23-B448-AA0C-E3F4C798E861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7;p2">
            <a:extLst>
              <a:ext uri="{FF2B5EF4-FFF2-40B4-BE49-F238E27FC236}">
                <a16:creationId xmlns:a16="http://schemas.microsoft.com/office/drawing/2014/main" id="{C894A7ED-525D-7042-9F0E-5D50052367C2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Core Systems</a:t>
            </a:r>
            <a:endParaRPr lang="en-US" dirty="0">
              <a:latin typeface="+mn-lt"/>
            </a:endParaRPr>
          </a:p>
        </p:txBody>
      </p:sp>
      <p:sp>
        <p:nvSpPr>
          <p:cNvPr id="23" name="Google Shape;108;p2">
            <a:extLst>
              <a:ext uri="{FF2B5EF4-FFF2-40B4-BE49-F238E27FC236}">
                <a16:creationId xmlns:a16="http://schemas.microsoft.com/office/drawing/2014/main" id="{F8490BBC-2D3D-ED46-BEA1-CAD327B7D168}"/>
              </a:ext>
            </a:extLst>
          </p:cNvPr>
          <p:cNvSpPr txBox="1"/>
          <p:nvPr/>
        </p:nvSpPr>
        <p:spPr>
          <a:xfrm>
            <a:off x="1441528" y="3232230"/>
            <a:ext cx="9308941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Control Unit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Scanning Mechanism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Sensing System</a:t>
            </a: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282466DE-B3AA-B047-B85B-D8A258C6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8" name="Google Shape;125;p4">
            <a:extLst>
              <a:ext uri="{FF2B5EF4-FFF2-40B4-BE49-F238E27FC236}">
                <a16:creationId xmlns:a16="http://schemas.microsoft.com/office/drawing/2014/main" id="{3CEFFFC9-67B9-8843-B5FD-8ECA6E744A60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44603391-9C4F-8545-BD4F-1D0E1DCE80D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592F2115-AAD2-4D4D-B5F6-B6CAC244A2B2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713909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7;p7">
            <a:extLst>
              <a:ext uri="{FF2B5EF4-FFF2-40B4-BE49-F238E27FC236}">
                <a16:creationId xmlns:a16="http://schemas.microsoft.com/office/drawing/2014/main" id="{78B6311E-BC39-234F-80E9-551F2FB4C69F}"/>
              </a:ext>
            </a:extLst>
          </p:cNvPr>
          <p:cNvSpPr txBox="1">
            <a:spLocks/>
          </p:cNvSpPr>
          <p:nvPr/>
        </p:nvSpPr>
        <p:spPr>
          <a:xfrm>
            <a:off x="376810" y="1334279"/>
            <a:ext cx="5442100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Control Unit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STM32 was replaced with an Arduino Mega after programming problems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Motor position tracking is now done with a single hall effect sensor instead of an array</a:t>
            </a:r>
          </a:p>
          <a:p>
            <a:pPr marL="285750" indent="-285750">
              <a:buSzPts val="2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10" name="Google Shape;147;p7">
            <a:extLst>
              <a:ext uri="{FF2B5EF4-FFF2-40B4-BE49-F238E27FC236}">
                <a16:creationId xmlns:a16="http://schemas.microsoft.com/office/drawing/2014/main" id="{97D82DD8-D8FD-C34A-ADC4-A5ECF2A87CB4}"/>
              </a:ext>
            </a:extLst>
          </p:cNvPr>
          <p:cNvSpPr txBox="1">
            <a:spLocks/>
          </p:cNvSpPr>
          <p:nvPr/>
        </p:nvSpPr>
        <p:spPr>
          <a:xfrm>
            <a:off x="6158774" y="1334279"/>
            <a:ext cx="5442100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 Light"/>
              </a:rPr>
              <a:t>Scanning and Sensing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Brushless motor was replaced with a Stepper motor for better control and position tracking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Accelerometer was removed entirely after approval from Professor Fliflet </a:t>
            </a: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BE2E93E6-D00B-F14D-A0D6-31322EC9D31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4" name="Google Shape;145;p7">
            <a:extLst>
              <a:ext uri="{FF2B5EF4-FFF2-40B4-BE49-F238E27FC236}">
                <a16:creationId xmlns:a16="http://schemas.microsoft.com/office/drawing/2014/main" id="{7E001436-5A3C-5746-9498-E58534FAD758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Major Changes 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C865358C-63D1-1740-B1DF-3B934ADD671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184520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898</Words>
  <Application>Microsoft Office PowerPoint</Application>
  <PresentationFormat>Widescreen</PresentationFormat>
  <Paragraphs>173</Paragraphs>
  <Slides>23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Helvetica Neue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Varik .</dc:creator>
  <cp:lastModifiedBy>Varik .</cp:lastModifiedBy>
  <cp:revision>14</cp:revision>
  <dcterms:modified xsi:type="dcterms:W3CDTF">2024-04-26T21:26:12Z</dcterms:modified>
</cp:coreProperties>
</file>